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4" r:id="rId7"/>
    <p:sldId id="261" r:id="rId8"/>
    <p:sldId id="262" r:id="rId9"/>
    <p:sldId id="263" r:id="rId10"/>
    <p:sldId id="267" r:id="rId11"/>
    <p:sldId id="265" r:id="rId12"/>
    <p:sldId id="270" r:id="rId13"/>
    <p:sldId id="271"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dirty="0"/>
              <a:t>Click to edit Master title style</a:t>
            </a:r>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11/8/2020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8A87A34-81AB-432B-8DAE-1953F412C126}" type="datetimeFigureOut">
              <a:rPr lang="en-US" dirty="0"/>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41410" y="2249486"/>
            <a:ext cx="4878389" cy="354171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2249486"/>
            <a:ext cx="4875211" cy="354171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48A87A34-81AB-432B-8DAE-1953F412C126}" type="datetimeFigureOut">
              <a:rPr lang="en-US" dirty="0"/>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dirty="0"/>
              <a:t>Click to edit Master title style</a:t>
            </a:r>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48A87A34-81AB-432B-8DAE-1953F412C126}" type="datetimeFigureOut">
              <a:rPr lang="en-US" dirty="0"/>
              <a:t>11/8/2020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dirty="0"/>
              <a:t>11/8/2020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56200" y="592666"/>
            <a:ext cx="5891209" cy="5198534"/>
          </a:xfrm>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dirty="0"/>
              <a:t>Click icon to add picture</a:t>
            </a:r>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dirty="0"/>
              <a:t>Click to edit Master title style</a:t>
            </a:r>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dirty="0"/>
              <a:t>Click to edit Master title style</a:t>
            </a:r>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dirty="0"/>
              <a:t>Click to edit Master title style</a:t>
            </a:r>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dirty="0"/>
              <a:t>Click to edit Master title style</a:t>
            </a:r>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dirty="0"/>
              <a:t>Click to edit Master title style</a:t>
            </a:r>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dirty="0"/>
              <a:t>Click icon to add picture</a:t>
            </a:r>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dirty="0"/>
              <a:t>Click icon to add picture</a:t>
            </a:r>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dirty="0"/>
              <a:t>Click icon to add picture</a:t>
            </a:r>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8A87A34-81AB-432B-8DAE-1953F412C126}" type="datetimeFigureOut">
              <a:rPr lang="en-US" dirty="0"/>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8A87A34-81AB-432B-8DAE-1953F412C126}" type="datetimeFigureOut">
              <a:rPr lang="en-US" dirty="0"/>
              <a:t>11/8/2020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11/8/2020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image" Target="../media/image6.jpeg" /><Relationship Id="rId1" Type="http://schemas.openxmlformats.org/officeDocument/2006/relationships/slideLayout" Target="../slideLayouts/slideLayout14.xml" /><Relationship Id="rId4" Type="http://schemas.openxmlformats.org/officeDocument/2006/relationships/image" Target="../media/image8.jpeg"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10.jpeg" /><Relationship Id="rId2" Type="http://schemas.openxmlformats.org/officeDocument/2006/relationships/image" Target="../media/image9.jpeg" /><Relationship Id="rId1" Type="http://schemas.openxmlformats.org/officeDocument/2006/relationships/slideLayout" Target="../slideLayouts/slideLayout4.xml" /></Relationships>
</file>

<file path=ppt/slides/_rels/slide13.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11.jpeg" /><Relationship Id="rId1" Type="http://schemas.openxmlformats.org/officeDocument/2006/relationships/slideLayout" Target="../slideLayouts/slideLayout5.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EF236-DA15-5D44-8A00-648B3B11F8EC}"/>
              </a:ext>
            </a:extLst>
          </p:cNvPr>
          <p:cNvSpPr>
            <a:spLocks noGrp="1"/>
          </p:cNvSpPr>
          <p:nvPr>
            <p:ph type="ctrTitle"/>
          </p:nvPr>
        </p:nvSpPr>
        <p:spPr>
          <a:xfrm rot="10800000" flipV="1">
            <a:off x="1111177" y="440597"/>
            <a:ext cx="9805180" cy="4582783"/>
          </a:xfrm>
        </p:spPr>
        <p:txBody>
          <a:bodyPr>
            <a:normAutofit/>
          </a:bodyPr>
          <a:lstStyle/>
          <a:p>
            <a:pPr algn="ctr"/>
            <a:r>
              <a:rPr lang="" sz="8000">
                <a:latin typeface="Calibri" panose="020F0502020204030204" pitchFamily="34" charset="0"/>
              </a:rPr>
              <a:t>Idrok murakkab psixik jarayon sifatida</a:t>
            </a:r>
          </a:p>
        </p:txBody>
      </p:sp>
    </p:spTree>
    <p:extLst>
      <p:ext uri="{BB962C8B-B14F-4D97-AF65-F5344CB8AC3E}">
        <p14:creationId xmlns:p14="http://schemas.microsoft.com/office/powerpoint/2010/main" val="1258238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69486-4352-B847-A9A5-930C82000F75}"/>
              </a:ext>
            </a:extLst>
          </p:cNvPr>
          <p:cNvSpPr>
            <a:spLocks noGrp="1"/>
          </p:cNvSpPr>
          <p:nvPr>
            <p:ph type="title"/>
          </p:nvPr>
        </p:nvSpPr>
        <p:spPr/>
        <p:txBody>
          <a:bodyPr>
            <a:normAutofit/>
          </a:bodyPr>
          <a:lstStyle/>
          <a:p>
            <a:pPr algn="ctr"/>
            <a:r>
              <a:rPr lang="" sz="4800"/>
              <a:t>Reja:</a:t>
            </a:r>
          </a:p>
        </p:txBody>
      </p:sp>
      <p:sp>
        <p:nvSpPr>
          <p:cNvPr id="3" name="Content Placeholder 2">
            <a:extLst>
              <a:ext uri="{FF2B5EF4-FFF2-40B4-BE49-F238E27FC236}">
                <a16:creationId xmlns:a16="http://schemas.microsoft.com/office/drawing/2014/main" id="{2B5A8DD3-BB8F-8944-ADDF-C92A134A539B}"/>
              </a:ext>
            </a:extLst>
          </p:cNvPr>
          <p:cNvSpPr>
            <a:spLocks noGrp="1"/>
          </p:cNvSpPr>
          <p:nvPr>
            <p:ph idx="1"/>
          </p:nvPr>
        </p:nvSpPr>
        <p:spPr/>
        <p:txBody>
          <a:bodyPr>
            <a:normAutofit lnSpcReduction="10000"/>
          </a:bodyPr>
          <a:lstStyle/>
          <a:p>
            <a:r>
              <a:rPr lang="" sz="4400"/>
              <a:t>Idrok haqida tushuncha</a:t>
            </a:r>
          </a:p>
          <a:p>
            <a:r>
              <a:rPr lang="" sz="4400"/>
              <a:t>Idrokning konstantligi va anglanganligi</a:t>
            </a:r>
          </a:p>
          <a:p>
            <a:r>
              <a:rPr lang="" sz="4400"/>
              <a:t>Appertsepsiya</a:t>
            </a:r>
          </a:p>
          <a:p>
            <a:r>
              <a:rPr lang="" sz="4400"/>
              <a:t>Idrokning turlari</a:t>
            </a:r>
          </a:p>
          <a:p>
            <a:endParaRPr lang=""/>
          </a:p>
        </p:txBody>
      </p:sp>
    </p:spTree>
    <p:extLst>
      <p:ext uri="{BB962C8B-B14F-4D97-AF65-F5344CB8AC3E}">
        <p14:creationId xmlns:p14="http://schemas.microsoft.com/office/powerpoint/2010/main" val="3205584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F8387-5E70-1341-B5A7-1159CBD61D2B}"/>
              </a:ext>
            </a:extLst>
          </p:cNvPr>
          <p:cNvSpPr>
            <a:spLocks noGrp="1"/>
          </p:cNvSpPr>
          <p:nvPr>
            <p:ph type="title"/>
          </p:nvPr>
        </p:nvSpPr>
        <p:spPr>
          <a:xfrm>
            <a:off x="700896" y="143774"/>
            <a:ext cx="11491104" cy="988444"/>
          </a:xfrm>
        </p:spPr>
        <p:txBody>
          <a:bodyPr>
            <a:normAutofit/>
          </a:bodyPr>
          <a:lstStyle/>
          <a:p>
            <a:pPr algn="ctr"/>
            <a:r>
              <a:rPr lang="" sz="4000"/>
              <a:t>Idrok haqida tushuncha</a:t>
            </a:r>
          </a:p>
        </p:txBody>
      </p:sp>
      <p:sp>
        <p:nvSpPr>
          <p:cNvPr id="3" name="Content Placeholder 2">
            <a:extLst>
              <a:ext uri="{FF2B5EF4-FFF2-40B4-BE49-F238E27FC236}">
                <a16:creationId xmlns:a16="http://schemas.microsoft.com/office/drawing/2014/main" id="{A886CD54-E196-8349-A426-4208DDE0C948}"/>
              </a:ext>
            </a:extLst>
          </p:cNvPr>
          <p:cNvSpPr>
            <a:spLocks noGrp="1"/>
          </p:cNvSpPr>
          <p:nvPr>
            <p:ph idx="1"/>
          </p:nvPr>
        </p:nvSpPr>
        <p:spPr>
          <a:xfrm>
            <a:off x="499239" y="1293962"/>
            <a:ext cx="11557901" cy="5365601"/>
          </a:xfrm>
        </p:spPr>
        <p:txBody>
          <a:bodyPr>
            <a:noAutofit/>
          </a:bodyPr>
          <a:lstStyle/>
          <a:p>
            <a:pPr marL="0" indent="0">
              <a:buNone/>
            </a:pPr>
            <a:r>
              <a:rPr lang="" sz="3600"/>
              <a:t>Idrok – inson ongida sezgi organlarimizga bevosita ta’sir etayotgan narsa va hodisalarni tartibga solinib , yaxlit , bir butun holda aks ettirilishi . Idrok narsa va hodisalarning ayrim xususiyatlarini aks ettiruvchi sezgilardan farq qiladi . Lekin idrok ayrim sezgilarning oddiy yig’indisidan iborat emas. Idrok hissiy bilishning yangi , yuqori bosqichidir .</a:t>
            </a:r>
          </a:p>
        </p:txBody>
      </p:sp>
    </p:spTree>
    <p:extLst>
      <p:ext uri="{BB962C8B-B14F-4D97-AF65-F5344CB8AC3E}">
        <p14:creationId xmlns:p14="http://schemas.microsoft.com/office/powerpoint/2010/main" val="293436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0">
            <a:extLst>
              <a:ext uri="{FF2B5EF4-FFF2-40B4-BE49-F238E27FC236}">
                <a16:creationId xmlns:a16="http://schemas.microsoft.com/office/drawing/2014/main" id="{57127CA4-C85A-7142-8230-B55DF97FD568}"/>
              </a:ext>
            </a:extLst>
          </p:cNvPr>
          <p:cNvPicPr>
            <a:picLocks noChangeAspect="1"/>
          </p:cNvPicPr>
          <p:nvPr/>
        </p:nvPicPr>
        <p:blipFill>
          <a:blip r:embed="rId2"/>
          <a:stretch>
            <a:fillRect/>
          </a:stretch>
        </p:blipFill>
        <p:spPr>
          <a:xfrm rot="10800000" flipV="1">
            <a:off x="359432" y="404361"/>
            <a:ext cx="11178397" cy="6029864"/>
          </a:xfrm>
          <a:prstGeom prst="rect">
            <a:avLst/>
          </a:prstGeom>
        </p:spPr>
      </p:pic>
    </p:spTree>
    <p:extLst>
      <p:ext uri="{BB962C8B-B14F-4D97-AF65-F5344CB8AC3E}">
        <p14:creationId xmlns:p14="http://schemas.microsoft.com/office/powerpoint/2010/main" val="47541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D0A2DB-76B4-084D-A49D-13E53FC87CDC}"/>
              </a:ext>
            </a:extLst>
          </p:cNvPr>
          <p:cNvSpPr>
            <a:spLocks noGrp="1"/>
          </p:cNvSpPr>
          <p:nvPr>
            <p:ph type="title"/>
          </p:nvPr>
        </p:nvSpPr>
        <p:spPr>
          <a:xfrm>
            <a:off x="-1589" y="0"/>
            <a:ext cx="12192000" cy="1470992"/>
          </a:xfrm>
        </p:spPr>
        <p:txBody>
          <a:bodyPr>
            <a:normAutofit/>
          </a:bodyPr>
          <a:lstStyle/>
          <a:p>
            <a:pPr algn="ctr"/>
            <a:r>
              <a:rPr lang="" sz="4000"/>
              <a:t>Idrokning konstantligi</a:t>
            </a:r>
          </a:p>
        </p:txBody>
      </p:sp>
      <p:sp>
        <p:nvSpPr>
          <p:cNvPr id="3" name="Content Placeholder 2">
            <a:extLst>
              <a:ext uri="{FF2B5EF4-FFF2-40B4-BE49-F238E27FC236}">
                <a16:creationId xmlns:a16="http://schemas.microsoft.com/office/drawing/2014/main" id="{E09A74C6-FDD5-5D44-8DD3-5A5AA29DA988}"/>
              </a:ext>
            </a:extLst>
          </p:cNvPr>
          <p:cNvSpPr>
            <a:spLocks noGrp="1"/>
          </p:cNvSpPr>
          <p:nvPr>
            <p:ph idx="1"/>
          </p:nvPr>
        </p:nvSpPr>
        <p:spPr>
          <a:xfrm>
            <a:off x="300423" y="1711602"/>
            <a:ext cx="12190411" cy="5725783"/>
          </a:xfrm>
        </p:spPr>
        <p:txBody>
          <a:bodyPr>
            <a:normAutofit/>
          </a:bodyPr>
          <a:lstStyle/>
          <a:p>
            <a:pPr marL="0" indent="0">
              <a:buNone/>
            </a:pPr>
            <a:r>
              <a:rPr lang="" sz="3600"/>
              <a:t>Psixologiya fanida idrok etilayotgan narsalarning fizik xolati o’zgarsa xam, lekin uning ko’z pardasidagi obrazning o’zgarmasligi, nisbiy turg’unlik ko’rsatuvchi qonun, eng muhim xususiyat konstantlik deyiladi.Konstantlik hodisasi voqelikni bilishda, tevarak-atrofdagi muhitni fahmlab, kunda amaliy ish ko’rishda juda katta ahamiyatga egadir.</a:t>
            </a:r>
          </a:p>
        </p:txBody>
      </p:sp>
    </p:spTree>
    <p:extLst>
      <p:ext uri="{BB962C8B-B14F-4D97-AF65-F5344CB8AC3E}">
        <p14:creationId xmlns:p14="http://schemas.microsoft.com/office/powerpoint/2010/main" val="723001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C0ED1ADF-9A69-A941-907A-551DD485F4D3}"/>
              </a:ext>
            </a:extLst>
          </p:cNvPr>
          <p:cNvPicPr>
            <a:picLocks noChangeAspect="1"/>
          </p:cNvPicPr>
          <p:nvPr/>
        </p:nvPicPr>
        <p:blipFill>
          <a:blip r:embed="rId2"/>
          <a:stretch>
            <a:fillRect/>
          </a:stretch>
        </p:blipFill>
        <p:spPr>
          <a:xfrm>
            <a:off x="449292" y="467264"/>
            <a:ext cx="11142453" cy="5984576"/>
          </a:xfrm>
          <a:prstGeom prst="rect">
            <a:avLst/>
          </a:prstGeom>
        </p:spPr>
      </p:pic>
    </p:spTree>
    <p:extLst>
      <p:ext uri="{BB962C8B-B14F-4D97-AF65-F5344CB8AC3E}">
        <p14:creationId xmlns:p14="http://schemas.microsoft.com/office/powerpoint/2010/main" val="4047676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2819B-2645-3943-8072-D3490478C556}"/>
              </a:ext>
            </a:extLst>
          </p:cNvPr>
          <p:cNvSpPr>
            <a:spLocks noGrp="1"/>
          </p:cNvSpPr>
          <p:nvPr>
            <p:ph type="title"/>
          </p:nvPr>
        </p:nvSpPr>
        <p:spPr>
          <a:xfrm>
            <a:off x="1141413" y="1"/>
            <a:ext cx="9905998" cy="1527594"/>
          </a:xfrm>
        </p:spPr>
        <p:txBody>
          <a:bodyPr>
            <a:normAutofit/>
          </a:bodyPr>
          <a:lstStyle/>
          <a:p>
            <a:pPr algn="ctr"/>
            <a:r>
              <a:rPr lang="" sz="4400"/>
              <a:t>Idrokning Anglanganligi</a:t>
            </a:r>
          </a:p>
        </p:txBody>
      </p:sp>
      <p:sp>
        <p:nvSpPr>
          <p:cNvPr id="3" name="Content Placeholder 2">
            <a:extLst>
              <a:ext uri="{FF2B5EF4-FFF2-40B4-BE49-F238E27FC236}">
                <a16:creationId xmlns:a16="http://schemas.microsoft.com/office/drawing/2014/main" id="{FFE970B7-C9A9-A144-846D-805293BDC6B1}"/>
              </a:ext>
            </a:extLst>
          </p:cNvPr>
          <p:cNvSpPr>
            <a:spLocks noGrp="1"/>
          </p:cNvSpPr>
          <p:nvPr>
            <p:ph idx="1"/>
          </p:nvPr>
        </p:nvSpPr>
        <p:spPr>
          <a:xfrm>
            <a:off x="179716" y="1162198"/>
            <a:ext cx="11861321" cy="5084764"/>
          </a:xfrm>
        </p:spPr>
        <p:txBody>
          <a:bodyPr>
            <a:normAutofit fontScale="92500" lnSpcReduction="10000"/>
          </a:bodyPr>
          <a:lstStyle/>
          <a:p>
            <a:pPr marL="0" indent="0">
              <a:buNone/>
            </a:pPr>
            <a:r>
              <a:rPr lang=""/>
              <a:t> </a:t>
            </a:r>
            <a:r>
              <a:rPr lang="" sz="4000"/>
              <a:t>Idrok qilayotgan shaxs uchun figuraning anglanganligi, uning zarurati va ma’nosi katta ahamiyatga ega bo’ladi. Agar biz kuzatayotgan predmet, eshitayotgan nutq yoki his qilayotgan narsamiz ma’nosiz, tushunarsiz, noaniq bo’lsa, biz juda tez charchaymiz. Masalan, xitoy tilini bilmaydigan odam shu tilda so’zlashuvchilar orasiga tushib qolsa, psixologik jixatdan juda qiynaladi. Ya’ni, bizga barcha narsalarda biror ma’no va mazmun kerak.</a:t>
            </a:r>
          </a:p>
        </p:txBody>
      </p:sp>
    </p:spTree>
    <p:extLst>
      <p:ext uri="{BB962C8B-B14F-4D97-AF65-F5344CB8AC3E}">
        <p14:creationId xmlns:p14="http://schemas.microsoft.com/office/powerpoint/2010/main" val="557477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32B10681-F830-7B4B-A2E9-2C24EFCAFFC8}"/>
              </a:ext>
            </a:extLst>
          </p:cNvPr>
          <p:cNvPicPr>
            <a:picLocks noChangeAspect="1"/>
          </p:cNvPicPr>
          <p:nvPr/>
        </p:nvPicPr>
        <p:blipFill>
          <a:blip r:embed="rId2"/>
          <a:stretch>
            <a:fillRect/>
          </a:stretch>
        </p:blipFill>
        <p:spPr>
          <a:xfrm>
            <a:off x="431321" y="449292"/>
            <a:ext cx="11304197" cy="6038491"/>
          </a:xfrm>
          <a:prstGeom prst="rect">
            <a:avLst/>
          </a:prstGeom>
        </p:spPr>
      </p:pic>
    </p:spTree>
    <p:extLst>
      <p:ext uri="{BB962C8B-B14F-4D97-AF65-F5344CB8AC3E}">
        <p14:creationId xmlns:p14="http://schemas.microsoft.com/office/powerpoint/2010/main" val="554476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E7C73-C34B-414C-B273-F2E2CD305001}"/>
              </a:ext>
            </a:extLst>
          </p:cNvPr>
          <p:cNvSpPr>
            <a:spLocks noGrp="1"/>
          </p:cNvSpPr>
          <p:nvPr>
            <p:ph type="title"/>
          </p:nvPr>
        </p:nvSpPr>
        <p:spPr>
          <a:xfrm>
            <a:off x="-377405" y="-341462"/>
            <a:ext cx="12192000" cy="1275990"/>
          </a:xfrm>
        </p:spPr>
        <p:txBody>
          <a:bodyPr>
            <a:normAutofit/>
          </a:bodyPr>
          <a:lstStyle/>
          <a:p>
            <a:pPr algn="ctr"/>
            <a:r>
              <a:rPr lang="" sz="4400"/>
              <a:t>Appertsepsiya</a:t>
            </a:r>
          </a:p>
        </p:txBody>
      </p:sp>
      <p:sp>
        <p:nvSpPr>
          <p:cNvPr id="3" name="Content Placeholder 2">
            <a:extLst>
              <a:ext uri="{FF2B5EF4-FFF2-40B4-BE49-F238E27FC236}">
                <a16:creationId xmlns:a16="http://schemas.microsoft.com/office/drawing/2014/main" id="{002D85FA-9F2B-2044-BF01-1AAB76E915C4}"/>
              </a:ext>
            </a:extLst>
          </p:cNvPr>
          <p:cNvSpPr>
            <a:spLocks noGrp="1"/>
          </p:cNvSpPr>
          <p:nvPr>
            <p:ph idx="1"/>
          </p:nvPr>
        </p:nvSpPr>
        <p:spPr>
          <a:xfrm>
            <a:off x="215660" y="296533"/>
            <a:ext cx="12192000" cy="6986100"/>
          </a:xfrm>
        </p:spPr>
        <p:txBody>
          <a:bodyPr>
            <a:noAutofit/>
          </a:bodyPr>
          <a:lstStyle/>
          <a:p>
            <a:pPr marL="0" indent="0">
              <a:buNone/>
            </a:pPr>
            <a:r>
              <a:rPr lang="" sz="3600"/>
              <a:t>Appertsepsiya lotincha– idrok, qabul qilish deyiladi.  Appertseptsiya – idrok jarayonini shaxsning oldingi bilimlari, shaxsiy va ijtimoiy tajribalari, qiziqishlari, , umuman, ruhiy hayotning barcha mazmuni bilan belgilanishidir. Appertseptsiya xodisasi tufayli odamlar o'zaro idrokining mazmuni bilan bir-birlaridan muayyan darajada tafovutlanadilar. Masalan, “ ildiz” tushunchasini biologlar o’simliklarning moddiy asosi sifatida, matematiklar sonlarning ildiz ostidagi ko’rinishida, ijtimoiy nuqtai nazardan qarindosh-urug’chilik shaklida ko’z o'ngiga keltiradi.
</a:t>
            </a:r>
          </a:p>
        </p:txBody>
      </p:sp>
    </p:spTree>
    <p:extLst>
      <p:ext uri="{BB962C8B-B14F-4D97-AF65-F5344CB8AC3E}">
        <p14:creationId xmlns:p14="http://schemas.microsoft.com/office/powerpoint/2010/main" val="1805909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89D4C58-442A-D44D-B005-8A85277E4279}"/>
              </a:ext>
            </a:extLst>
          </p:cNvPr>
          <p:cNvSpPr>
            <a:spLocks noGrp="1"/>
          </p:cNvSpPr>
          <p:nvPr>
            <p:ph type="body" idx="1"/>
          </p:nvPr>
        </p:nvSpPr>
        <p:spPr>
          <a:xfrm>
            <a:off x="446734" y="5831817"/>
            <a:ext cx="3196899" cy="819509"/>
          </a:xfrm>
        </p:spPr>
        <p:txBody>
          <a:bodyPr/>
          <a:lstStyle/>
          <a:p>
            <a:r>
              <a:rPr lang="" sz="4400"/>
              <a:t>Biologlar</a:t>
            </a:r>
          </a:p>
        </p:txBody>
      </p:sp>
      <p:sp>
        <p:nvSpPr>
          <p:cNvPr id="9" name="Text Placeholder 8">
            <a:extLst>
              <a:ext uri="{FF2B5EF4-FFF2-40B4-BE49-F238E27FC236}">
                <a16:creationId xmlns:a16="http://schemas.microsoft.com/office/drawing/2014/main" id="{A58C7552-7859-704B-B1D1-B42223FB4E37}"/>
              </a:ext>
            </a:extLst>
          </p:cNvPr>
          <p:cNvSpPr>
            <a:spLocks noGrp="1"/>
          </p:cNvSpPr>
          <p:nvPr>
            <p:ph type="body" sz="quarter" idx="3"/>
          </p:nvPr>
        </p:nvSpPr>
        <p:spPr>
          <a:xfrm>
            <a:off x="3643632" y="5301652"/>
            <a:ext cx="4386699" cy="1258290"/>
          </a:xfrm>
        </p:spPr>
        <p:txBody>
          <a:bodyPr/>
          <a:lstStyle/>
          <a:p>
            <a:r>
              <a:rPr lang="" sz="4400"/>
              <a:t>Matematiklar</a:t>
            </a:r>
          </a:p>
        </p:txBody>
      </p:sp>
      <p:sp>
        <p:nvSpPr>
          <p:cNvPr id="11" name="Text Placeholder 10">
            <a:extLst>
              <a:ext uri="{FF2B5EF4-FFF2-40B4-BE49-F238E27FC236}">
                <a16:creationId xmlns:a16="http://schemas.microsoft.com/office/drawing/2014/main" id="{327982C3-1D2E-C44C-AB4C-AF6D6725FA0F}"/>
              </a:ext>
            </a:extLst>
          </p:cNvPr>
          <p:cNvSpPr>
            <a:spLocks noGrp="1"/>
          </p:cNvSpPr>
          <p:nvPr>
            <p:ph type="body" sz="quarter" idx="13"/>
          </p:nvPr>
        </p:nvSpPr>
        <p:spPr>
          <a:xfrm>
            <a:off x="7803005" y="5210268"/>
            <a:ext cx="4016067" cy="1647732"/>
          </a:xfrm>
        </p:spPr>
        <p:txBody>
          <a:bodyPr/>
          <a:lstStyle/>
          <a:p>
            <a:pPr algn="ctr"/>
            <a:r>
              <a:rPr lang="" sz="4400"/>
              <a:t>Ijtimoiy nuqtai nazar</a:t>
            </a:r>
          </a:p>
        </p:txBody>
      </p:sp>
      <p:pic>
        <p:nvPicPr>
          <p:cNvPr id="18" name="Picture 18">
            <a:extLst>
              <a:ext uri="{FF2B5EF4-FFF2-40B4-BE49-F238E27FC236}">
                <a16:creationId xmlns:a16="http://schemas.microsoft.com/office/drawing/2014/main" id="{D345410C-6C16-2C42-832C-E25ABB551F4A}"/>
              </a:ext>
            </a:extLst>
          </p:cNvPr>
          <p:cNvPicPr>
            <a:picLocks noChangeAspect="1"/>
          </p:cNvPicPr>
          <p:nvPr/>
        </p:nvPicPr>
        <p:blipFill>
          <a:blip r:embed="rId2"/>
          <a:stretch>
            <a:fillRect/>
          </a:stretch>
        </p:blipFill>
        <p:spPr>
          <a:xfrm flipH="1">
            <a:off x="675748" y="269576"/>
            <a:ext cx="2738873" cy="5032076"/>
          </a:xfrm>
          <a:prstGeom prst="rect">
            <a:avLst/>
          </a:prstGeom>
        </p:spPr>
      </p:pic>
      <p:pic>
        <p:nvPicPr>
          <p:cNvPr id="20" name="Picture 20">
            <a:extLst>
              <a:ext uri="{FF2B5EF4-FFF2-40B4-BE49-F238E27FC236}">
                <a16:creationId xmlns:a16="http://schemas.microsoft.com/office/drawing/2014/main" id="{4F749E74-1426-4F43-8EE4-4EBE154E600A}"/>
              </a:ext>
            </a:extLst>
          </p:cNvPr>
          <p:cNvPicPr>
            <a:picLocks noChangeAspect="1"/>
          </p:cNvPicPr>
          <p:nvPr/>
        </p:nvPicPr>
        <p:blipFill>
          <a:blip r:embed="rId3"/>
          <a:stretch>
            <a:fillRect/>
          </a:stretch>
        </p:blipFill>
        <p:spPr>
          <a:xfrm>
            <a:off x="3948113" y="269576"/>
            <a:ext cx="3294482" cy="5032075"/>
          </a:xfrm>
          <a:prstGeom prst="rect">
            <a:avLst/>
          </a:prstGeom>
        </p:spPr>
      </p:pic>
      <p:pic>
        <p:nvPicPr>
          <p:cNvPr id="22" name="Picture 22">
            <a:extLst>
              <a:ext uri="{FF2B5EF4-FFF2-40B4-BE49-F238E27FC236}">
                <a16:creationId xmlns:a16="http://schemas.microsoft.com/office/drawing/2014/main" id="{ADFB000D-99A2-EC49-B4AE-7A89C7B810CD}"/>
              </a:ext>
            </a:extLst>
          </p:cNvPr>
          <p:cNvPicPr>
            <a:picLocks noChangeAspect="1"/>
          </p:cNvPicPr>
          <p:nvPr/>
        </p:nvPicPr>
        <p:blipFill>
          <a:blip r:embed="rId4"/>
          <a:stretch>
            <a:fillRect/>
          </a:stretch>
        </p:blipFill>
        <p:spPr>
          <a:xfrm>
            <a:off x="7776088" y="269576"/>
            <a:ext cx="3815658" cy="5032075"/>
          </a:xfrm>
          <a:prstGeom prst="rect">
            <a:avLst/>
          </a:prstGeom>
        </p:spPr>
      </p:pic>
    </p:spTree>
    <p:extLst>
      <p:ext uri="{BB962C8B-B14F-4D97-AF65-F5344CB8AC3E}">
        <p14:creationId xmlns:p14="http://schemas.microsoft.com/office/powerpoint/2010/main" val="2979508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D5D2F-FE68-7341-AF59-F70D8A082881}"/>
              </a:ext>
            </a:extLst>
          </p:cNvPr>
          <p:cNvSpPr>
            <a:spLocks noGrp="1"/>
          </p:cNvSpPr>
          <p:nvPr>
            <p:ph type="title"/>
          </p:nvPr>
        </p:nvSpPr>
        <p:spPr>
          <a:xfrm>
            <a:off x="363507" y="-326082"/>
            <a:ext cx="9905998" cy="1478570"/>
          </a:xfrm>
        </p:spPr>
        <p:txBody>
          <a:bodyPr>
            <a:normAutofit/>
          </a:bodyPr>
          <a:lstStyle/>
          <a:p>
            <a:pPr algn="ctr"/>
            <a:r>
              <a:rPr lang="" sz="4400"/>
              <a:t>Idrokning turlari:</a:t>
            </a:r>
          </a:p>
        </p:txBody>
      </p:sp>
      <p:sp>
        <p:nvSpPr>
          <p:cNvPr id="3" name="Content Placeholder 2">
            <a:extLst>
              <a:ext uri="{FF2B5EF4-FFF2-40B4-BE49-F238E27FC236}">
                <a16:creationId xmlns:a16="http://schemas.microsoft.com/office/drawing/2014/main" id="{BA586C58-EC8D-FC42-9580-D779FC6D24E9}"/>
              </a:ext>
            </a:extLst>
          </p:cNvPr>
          <p:cNvSpPr>
            <a:spLocks noGrp="1"/>
          </p:cNvSpPr>
          <p:nvPr>
            <p:ph idx="1"/>
          </p:nvPr>
        </p:nvSpPr>
        <p:spPr>
          <a:xfrm>
            <a:off x="1" y="819578"/>
            <a:ext cx="12192000" cy="6038421"/>
          </a:xfrm>
        </p:spPr>
        <p:txBody>
          <a:bodyPr>
            <a:normAutofit/>
          </a:bodyPr>
          <a:lstStyle/>
          <a:p>
            <a:r>
              <a:rPr lang="" sz="4000"/>
              <a:t>Idrok jarayonida qaysi analizatorning yetakchi rol o’ynashiga qarab; ko’rish, eshitish, hid bilish, teri, ta’m bilish, harakat idroklariga;</a:t>
            </a:r>
          </a:p>
          <a:p>
            <a:r>
              <a:rPr lang="" sz="4000"/>
              <a:t>Materiyaning yashash shakllariga qarab; fazoni, vaqtni, harakatni idrok qilishga;</a:t>
            </a:r>
          </a:p>
          <a:p>
            <a:r>
              <a:rPr lang="" sz="4000"/>
              <a:t>Faolligiga qarab; ixtiyoriy va ixtiyorsiz kabi idroklarga bo’linadi.</a:t>
            </a:r>
          </a:p>
        </p:txBody>
      </p:sp>
    </p:spTree>
    <p:extLst>
      <p:ext uri="{BB962C8B-B14F-4D97-AF65-F5344CB8AC3E}">
        <p14:creationId xmlns:p14="http://schemas.microsoft.com/office/powerpoint/2010/main" val="35335263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C6CD9DDF-3EA4-FA4D-AA4F-A774349CCB83}"/>
              </a:ext>
            </a:extLst>
          </p:cNvPr>
          <p:cNvPicPr>
            <a:picLocks noChangeAspect="1"/>
          </p:cNvPicPr>
          <p:nvPr/>
        </p:nvPicPr>
        <p:blipFill>
          <a:blip r:embed="rId2"/>
          <a:stretch>
            <a:fillRect/>
          </a:stretch>
        </p:blipFill>
        <p:spPr>
          <a:xfrm>
            <a:off x="301834" y="181963"/>
            <a:ext cx="5431138" cy="4670395"/>
          </a:xfrm>
          <a:prstGeom prst="rect">
            <a:avLst/>
          </a:prstGeom>
        </p:spPr>
      </p:pic>
      <p:pic>
        <p:nvPicPr>
          <p:cNvPr id="8" name="Picture 8">
            <a:extLst>
              <a:ext uri="{FF2B5EF4-FFF2-40B4-BE49-F238E27FC236}">
                <a16:creationId xmlns:a16="http://schemas.microsoft.com/office/drawing/2014/main" id="{B16033AB-5ECD-BD46-B467-25396B59DAC9}"/>
              </a:ext>
            </a:extLst>
          </p:cNvPr>
          <p:cNvPicPr>
            <a:picLocks noChangeAspect="1"/>
          </p:cNvPicPr>
          <p:nvPr/>
        </p:nvPicPr>
        <p:blipFill>
          <a:blip r:embed="rId3"/>
          <a:stretch>
            <a:fillRect/>
          </a:stretch>
        </p:blipFill>
        <p:spPr>
          <a:xfrm>
            <a:off x="6164293" y="181963"/>
            <a:ext cx="5750943" cy="4670395"/>
          </a:xfrm>
          <a:prstGeom prst="rect">
            <a:avLst/>
          </a:prstGeom>
        </p:spPr>
      </p:pic>
      <p:sp>
        <p:nvSpPr>
          <p:cNvPr id="15" name="Content Placeholder 14">
            <a:extLst>
              <a:ext uri="{FF2B5EF4-FFF2-40B4-BE49-F238E27FC236}">
                <a16:creationId xmlns:a16="http://schemas.microsoft.com/office/drawing/2014/main" id="{57AD6FFF-766A-804D-99B7-AEC577F00559}"/>
              </a:ext>
            </a:extLst>
          </p:cNvPr>
          <p:cNvSpPr>
            <a:spLocks noGrp="1"/>
          </p:cNvSpPr>
          <p:nvPr>
            <p:ph sz="half" idx="1"/>
          </p:nvPr>
        </p:nvSpPr>
        <p:spPr>
          <a:xfrm>
            <a:off x="152968" y="4852358"/>
            <a:ext cx="6011325" cy="3541714"/>
          </a:xfrm>
        </p:spPr>
        <p:txBody>
          <a:bodyPr>
            <a:normAutofit/>
          </a:bodyPr>
          <a:lstStyle/>
          <a:p>
            <a:pPr marL="0" indent="0">
              <a:buNone/>
            </a:pPr>
            <a:r>
              <a:rPr lang="" sz="3600"/>
              <a:t>Idrok jarayonida qaysi analizatorning yetakchi rol o’ynashiga qarab idrok qilish.</a:t>
            </a:r>
          </a:p>
        </p:txBody>
      </p:sp>
      <p:sp>
        <p:nvSpPr>
          <p:cNvPr id="17" name="Content Placeholder 16">
            <a:extLst>
              <a:ext uri="{FF2B5EF4-FFF2-40B4-BE49-F238E27FC236}">
                <a16:creationId xmlns:a16="http://schemas.microsoft.com/office/drawing/2014/main" id="{B62827E8-23A9-8940-891E-C08D998F029E}"/>
              </a:ext>
            </a:extLst>
          </p:cNvPr>
          <p:cNvSpPr>
            <a:spLocks noGrp="1"/>
          </p:cNvSpPr>
          <p:nvPr>
            <p:ph sz="half" idx="2"/>
          </p:nvPr>
        </p:nvSpPr>
        <p:spPr>
          <a:xfrm>
            <a:off x="6164293" y="5355565"/>
            <a:ext cx="5750944" cy="3741274"/>
          </a:xfrm>
        </p:spPr>
        <p:txBody>
          <a:bodyPr>
            <a:normAutofit/>
          </a:bodyPr>
          <a:lstStyle/>
          <a:p>
            <a:pPr marL="0" indent="0">
              <a:buNone/>
            </a:pPr>
            <a:r>
              <a:rPr lang="" sz="3600"/>
              <a:t>Materiyaning yashash shakllariga qarab idrok qilish.</a:t>
            </a:r>
          </a:p>
        </p:txBody>
      </p:sp>
    </p:spTree>
    <p:extLst>
      <p:ext uri="{BB962C8B-B14F-4D97-AF65-F5344CB8AC3E}">
        <p14:creationId xmlns:p14="http://schemas.microsoft.com/office/powerpoint/2010/main" val="1913310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F9E6787B-4BD4-2646-88DB-C2E478FBAE2B}"/>
              </a:ext>
            </a:extLst>
          </p:cNvPr>
          <p:cNvPicPr>
            <a:picLocks noChangeAspect="1"/>
          </p:cNvPicPr>
          <p:nvPr/>
        </p:nvPicPr>
        <p:blipFill>
          <a:blip r:embed="rId2"/>
          <a:stretch>
            <a:fillRect/>
          </a:stretch>
        </p:blipFill>
        <p:spPr>
          <a:xfrm>
            <a:off x="5912688" y="323492"/>
            <a:ext cx="5333163" cy="4994161"/>
          </a:xfrm>
          <a:prstGeom prst="rect">
            <a:avLst/>
          </a:prstGeom>
        </p:spPr>
      </p:pic>
      <p:sp>
        <p:nvSpPr>
          <p:cNvPr id="17" name="Content Placeholder 16">
            <a:extLst>
              <a:ext uri="{FF2B5EF4-FFF2-40B4-BE49-F238E27FC236}">
                <a16:creationId xmlns:a16="http://schemas.microsoft.com/office/drawing/2014/main" id="{BAC69A3A-F1A5-DC4C-9D8D-710DFE271E11}"/>
              </a:ext>
            </a:extLst>
          </p:cNvPr>
          <p:cNvSpPr>
            <a:spLocks noGrp="1"/>
          </p:cNvSpPr>
          <p:nvPr>
            <p:ph sz="half" idx="2"/>
          </p:nvPr>
        </p:nvSpPr>
        <p:spPr>
          <a:xfrm>
            <a:off x="-163961" y="5618248"/>
            <a:ext cx="11681604" cy="1540347"/>
          </a:xfrm>
        </p:spPr>
        <p:txBody>
          <a:bodyPr>
            <a:normAutofit/>
          </a:bodyPr>
          <a:lstStyle/>
          <a:p>
            <a:pPr marL="0" indent="0" algn="ctr">
              <a:buNone/>
            </a:pPr>
            <a:r>
              <a:rPr lang="" sz="4400"/>
              <a:t>Faolligiga qarab; ixtiyoriy va ixtiyorsiz  idroklar.</a:t>
            </a:r>
          </a:p>
        </p:txBody>
      </p:sp>
      <p:pic>
        <p:nvPicPr>
          <p:cNvPr id="5" name="Picture 5">
            <a:extLst>
              <a:ext uri="{FF2B5EF4-FFF2-40B4-BE49-F238E27FC236}">
                <a16:creationId xmlns:a16="http://schemas.microsoft.com/office/drawing/2014/main" id="{88167AD5-B2A0-204D-981E-93687914FEB4}"/>
              </a:ext>
            </a:extLst>
          </p:cNvPr>
          <p:cNvPicPr>
            <a:picLocks noChangeAspect="1"/>
          </p:cNvPicPr>
          <p:nvPr/>
        </p:nvPicPr>
        <p:blipFill>
          <a:blip r:embed="rId3"/>
          <a:stretch>
            <a:fillRect/>
          </a:stretch>
        </p:blipFill>
        <p:spPr>
          <a:xfrm>
            <a:off x="375190" y="323492"/>
            <a:ext cx="4996131" cy="4994162"/>
          </a:xfrm>
          <a:prstGeom prst="rect">
            <a:avLst/>
          </a:prstGeom>
        </p:spPr>
      </p:pic>
    </p:spTree>
    <p:extLst>
      <p:ext uri="{BB962C8B-B14F-4D97-AF65-F5344CB8AC3E}">
        <p14:creationId xmlns:p14="http://schemas.microsoft.com/office/powerpoint/2010/main" val="32010671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1EA9A-33B1-B44C-8A66-94567CFD20AA}"/>
              </a:ext>
            </a:extLst>
          </p:cNvPr>
          <p:cNvSpPr>
            <a:spLocks noGrp="1"/>
          </p:cNvSpPr>
          <p:nvPr>
            <p:ph type="title"/>
          </p:nvPr>
        </p:nvSpPr>
        <p:spPr>
          <a:xfrm>
            <a:off x="485236" y="618517"/>
            <a:ext cx="10962736" cy="5653605"/>
          </a:xfrm>
        </p:spPr>
        <p:txBody>
          <a:bodyPr>
            <a:normAutofit/>
          </a:bodyPr>
          <a:lstStyle/>
          <a:p>
            <a:pPr algn="ctr"/>
            <a:r>
              <a:rPr lang="" sz="7200"/>
              <a:t>E’tiboringiz uchun rahmat.</a:t>
            </a:r>
          </a:p>
        </p:txBody>
      </p:sp>
    </p:spTree>
    <p:extLst>
      <p:ext uri="{BB962C8B-B14F-4D97-AF65-F5344CB8AC3E}">
        <p14:creationId xmlns:p14="http://schemas.microsoft.com/office/powerpoint/2010/main" val="310351016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Circuit</vt:lpstr>
      <vt:lpstr>Idrok murakkab psixik jarayon sifatida</vt:lpstr>
      <vt:lpstr>Reja:</vt:lpstr>
      <vt:lpstr>Idrok haqida tushuncha</vt:lpstr>
      <vt:lpstr>PowerPoint Presentation</vt:lpstr>
      <vt:lpstr>Idrokning konstantligi</vt:lpstr>
      <vt:lpstr>PowerPoint Presentation</vt:lpstr>
      <vt:lpstr>Idrokning Anglanganligi</vt:lpstr>
      <vt:lpstr>PowerPoint Presentation</vt:lpstr>
      <vt:lpstr>Appertsepsiya</vt:lpstr>
      <vt:lpstr>PowerPoint Presentation</vt:lpstr>
      <vt:lpstr>Idrokning turlari:</vt:lpstr>
      <vt:lpstr>PowerPoint Presentation</vt:lpstr>
      <vt:lpstr>PowerPoint Presentation</vt:lpstr>
      <vt:lpstr>E’tiboringiz uchun rahmat.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Idrok murakkab psixik jarayon sifatida</dc:title>
  <cp:revision>8</cp:revision>
  <dcterms:modified xsi:type="dcterms:W3CDTF">2020-11-08T17:20:09Z</dcterms:modified>
</cp:coreProperties>
</file>